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88144" autoAdjust="0"/>
  </p:normalViewPr>
  <p:slideViewPr>
    <p:cSldViewPr snapToGrid="0">
      <p:cViewPr varScale="1">
        <p:scale>
          <a:sx n="62" d="100"/>
          <a:sy n="62" d="100"/>
        </p:scale>
        <p:origin x="636"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B9B5C2-25B7-4B13-BD17-527B0AE9563D}" type="datetimeFigureOut">
              <a:rPr lang="en-US" smtClean="0"/>
              <a:t>7/6/2021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082C88-C0F5-4C7D-A250-EACCDE07DCE4}" type="slidenum">
              <a:rPr lang="en-US" smtClean="0"/>
              <a:t>‹#›</a:t>
            </a:fld>
            <a:endParaRPr lang="en-US"/>
          </a:p>
        </p:txBody>
      </p:sp>
    </p:spTree>
    <p:extLst>
      <p:ext uri="{BB962C8B-B14F-4D97-AF65-F5344CB8AC3E}">
        <p14:creationId xmlns:p14="http://schemas.microsoft.com/office/powerpoint/2010/main" val="28524587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Sense and Sensibility by Jane Austen is one of the novels which give an insight into the gender roles in the eighteenth and early nineteenth centuries. The gender roles in the novel encompass a variety of issues such as society's expectations and perceptions. Austen also shows how women in the period faced numerous struggles relating to their identity. The women in the society also hold a vulnerable position with gender-influenced roles as well as stereotypes and prejudices. The gender roles adhered to by men differ greatly in the novel with different social expectations to the actions or nature of interactions. </a:t>
            </a:r>
          </a:p>
          <a:p>
            <a:endParaRPr lang="en-US" dirty="0"/>
          </a:p>
        </p:txBody>
      </p:sp>
      <p:sp>
        <p:nvSpPr>
          <p:cNvPr id="4" name="Slide Number Placeholder 3"/>
          <p:cNvSpPr>
            <a:spLocks noGrp="1"/>
          </p:cNvSpPr>
          <p:nvPr>
            <p:ph type="sldNum" sz="quarter" idx="10"/>
          </p:nvPr>
        </p:nvSpPr>
        <p:spPr/>
        <p:txBody>
          <a:bodyPr/>
          <a:lstStyle/>
          <a:p>
            <a:fld id="{F7082C88-C0F5-4C7D-A250-EACCDE07DCE4}" type="slidenum">
              <a:rPr lang="en-US" smtClean="0"/>
              <a:t>2</a:t>
            </a:fld>
            <a:endParaRPr lang="en-US"/>
          </a:p>
        </p:txBody>
      </p:sp>
    </p:spTree>
    <p:extLst>
      <p:ext uri="{BB962C8B-B14F-4D97-AF65-F5344CB8AC3E}">
        <p14:creationId xmlns:p14="http://schemas.microsoft.com/office/powerpoint/2010/main" val="30504468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Men are given a superior role in Jane Austen’s sense and sensibility. Men are viewed as the educated and the superior in society. The novel displays differences in the interests of the men and men in the society in the period. As men were interested in obtaining the education to help in fighting financial difficulties, women were more devoted to obtaining a husband to help with the financial challenges. The expectations of society on women are a major influence on gender roles. </a:t>
            </a:r>
            <a:endParaRPr lang="en-US" dirty="0"/>
          </a:p>
        </p:txBody>
      </p:sp>
      <p:sp>
        <p:nvSpPr>
          <p:cNvPr id="4" name="Slide Number Placeholder 3"/>
          <p:cNvSpPr>
            <a:spLocks noGrp="1"/>
          </p:cNvSpPr>
          <p:nvPr>
            <p:ph type="sldNum" sz="quarter" idx="10"/>
          </p:nvPr>
        </p:nvSpPr>
        <p:spPr/>
        <p:txBody>
          <a:bodyPr/>
          <a:lstStyle/>
          <a:p>
            <a:fld id="{F7082C88-C0F5-4C7D-A250-EACCDE07DCE4}" type="slidenum">
              <a:rPr lang="en-US" smtClean="0"/>
              <a:t>3</a:t>
            </a:fld>
            <a:endParaRPr lang="en-US"/>
          </a:p>
        </p:txBody>
      </p:sp>
    </p:spTree>
    <p:extLst>
      <p:ext uri="{BB962C8B-B14F-4D97-AF65-F5344CB8AC3E}">
        <p14:creationId xmlns:p14="http://schemas.microsoft.com/office/powerpoint/2010/main" val="24365192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roles and opportunities for women in society are limited as they are not excepted to inherit property or have careers as their male counterparts. This means that the women are expected to have no economic influence or power which makes them more vulnerable in society. This gives a different role to marriage and the real reasons why women are involved in marriage in the 1700s (</a:t>
            </a:r>
            <a:r>
              <a:rPr lang="en-US" sz="1200" kern="1200" dirty="0" err="1" smtClean="0">
                <a:solidFill>
                  <a:schemeClr val="tx1"/>
                </a:solidFill>
                <a:effectLst/>
                <a:latin typeface="+mn-lt"/>
                <a:ea typeface="+mn-ea"/>
                <a:cs typeface="+mn-cs"/>
              </a:rPr>
              <a:t>Melz</a:t>
            </a:r>
            <a:r>
              <a:rPr lang="en-US" sz="1200" kern="1200" dirty="0" smtClean="0">
                <a:solidFill>
                  <a:schemeClr val="tx1"/>
                </a:solidFill>
                <a:effectLst/>
                <a:latin typeface="+mn-lt"/>
                <a:ea typeface="+mn-ea"/>
                <a:cs typeface="+mn-cs"/>
              </a:rPr>
              <a:t>, 2016).</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082C88-C0F5-4C7D-A250-EACCDE07DCE4}" type="slidenum">
              <a:rPr lang="en-US" smtClean="0"/>
              <a:t>4</a:t>
            </a:fld>
            <a:endParaRPr lang="en-US"/>
          </a:p>
        </p:txBody>
      </p:sp>
    </p:spTree>
    <p:extLst>
      <p:ext uri="{BB962C8B-B14F-4D97-AF65-F5344CB8AC3E}">
        <p14:creationId xmlns:p14="http://schemas.microsoft.com/office/powerpoint/2010/main" val="768550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Marriage is viewed differently in society with more of an economic benefit to the women. Women have little to no opportunities in society and are expected to have no careers and inheritance. Marriage and the man a woman marries in society determine her future as well as her fortune. As the men in the families are expected to be the financial providers through their careers and inheritances, women are expected to be dutiful to the men they marry. Their economic position makes them more vulnerable as well as with little choice in marriage due to its necessity to women in fighting financial challenges. A society where only men are expected to own property or income also shows social order as well as discrimination. There are various prejudices and stereotypes subjected to women which contribute to the expectations of women in society (</a:t>
            </a:r>
            <a:r>
              <a:rPr lang="en-US" sz="1200" kern="1200" dirty="0" err="1" smtClean="0">
                <a:solidFill>
                  <a:schemeClr val="tx1"/>
                </a:solidFill>
                <a:effectLst/>
                <a:latin typeface="+mn-lt"/>
                <a:ea typeface="+mn-ea"/>
                <a:cs typeface="+mn-cs"/>
              </a:rPr>
              <a:t>Melz</a:t>
            </a:r>
            <a:r>
              <a:rPr lang="en-US" sz="1200" kern="1200" dirty="0" smtClean="0">
                <a:solidFill>
                  <a:schemeClr val="tx1"/>
                </a:solidFill>
                <a:effectLst/>
                <a:latin typeface="+mn-lt"/>
                <a:ea typeface="+mn-ea"/>
                <a:cs typeface="+mn-cs"/>
              </a:rPr>
              <a:t>, 2016).</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082C88-C0F5-4C7D-A250-EACCDE07DCE4}" type="slidenum">
              <a:rPr lang="en-US" smtClean="0"/>
              <a:t>5</a:t>
            </a:fld>
            <a:endParaRPr lang="en-US"/>
          </a:p>
        </p:txBody>
      </p:sp>
    </p:spTree>
    <p:extLst>
      <p:ext uri="{BB962C8B-B14F-4D97-AF65-F5344CB8AC3E}">
        <p14:creationId xmlns:p14="http://schemas.microsoft.com/office/powerpoint/2010/main" val="37419603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gender roles in Sense and Sensibility by Jane Austen also help in developing the characters and personalities of the different genders. Men are portrayed as materialistic and more intelligent with more education and carrier opportunities being accorded to them. Women on the other hand are expected to be upstanding and dutiful. Jane Austen also presents her female characters as clever, ambitious as well as thoughtful as they strive to survive in a society dominated by men. The persistence displayed by women like Lucy helps them in exerting some power and control over their husbands (Austen, 2004).  Lucy is one of the ladies which are focused on chasing what they want in the society and ends up with a wealthy husband. Although some of the characters which depict these personalities are not some of the best in the novel, the author uses them in showing how the women in a man dominate society were forced to become clever, calculating, and even persistent to obtain a share of power in a society where men dominate. Fanny is also an example of a woman who exerts an amount of control over her husband by convincing him to cease giving money to his sisters.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082C88-C0F5-4C7D-A250-EACCDE07DCE4}" type="slidenum">
              <a:rPr lang="en-US" smtClean="0"/>
              <a:t>6</a:t>
            </a:fld>
            <a:endParaRPr lang="en-US"/>
          </a:p>
        </p:txBody>
      </p:sp>
    </p:spTree>
    <p:extLst>
      <p:ext uri="{BB962C8B-B14F-4D97-AF65-F5344CB8AC3E}">
        <p14:creationId xmlns:p14="http://schemas.microsoft.com/office/powerpoint/2010/main" val="4223790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Jane Austen used the novel Sense and Sensibility to represent the great changes that have occurred over time on gender roles and social expectations. Although the novel is based on life at the start of the 19</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century, there are various inequalities in society that the readers in modern age can identify. The role of women in society has greatly changed. The opportunities to acquire land or property, as well as education, were all accorded to men according to Sense and Sensibility (Perkins, 2019). Women were taught to observe behavior and character while their future fortunes depended on the eligibility of their future husbands. With Jane Austen being a female writer of the novel, she shows how greatly society has changed based on the opportunities accorded to women. Unlike the women in the society around the 1700s and early 1800s, Jane has the opportunity for education as well as becoming a publisher. </a:t>
            </a:r>
          </a:p>
          <a:p>
            <a:r>
              <a:rPr lang="en-US" sz="1200" kern="1200" dirty="0" smtClean="0">
                <a:solidFill>
                  <a:schemeClr val="tx1"/>
                </a:solidFill>
                <a:effectLst/>
                <a:latin typeface="+mn-lt"/>
                <a:ea typeface="+mn-ea"/>
                <a:cs typeface="+mn-cs"/>
              </a:rPr>
              <a:t>The journal works greatly as a critic of the various social prejudices and stereotypes subjected to women at the time. Although the writer ensures that she maintains respect for culture in her writing, the readers of her novel can easily see the injustice accorded to women during this period. Society expectations of women are also dominated by stereotypes and prejudices like women are not allowed to work or own property (Perkins, 2019).  The women in the novel are also revolutionists. They use their position in marriage in exerting some power and control over their husbands in a male-dominated society. The rebellion by the women in the novel as they try to control their husbands also signifies a great step in the emergence of feminism.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082C88-C0F5-4C7D-A250-EACCDE07DCE4}" type="slidenum">
              <a:rPr lang="en-US" smtClean="0"/>
              <a:t>7</a:t>
            </a:fld>
            <a:endParaRPr lang="en-US"/>
          </a:p>
        </p:txBody>
      </p:sp>
    </p:spTree>
    <p:extLst>
      <p:ext uri="{BB962C8B-B14F-4D97-AF65-F5344CB8AC3E}">
        <p14:creationId xmlns:p14="http://schemas.microsoft.com/office/powerpoint/2010/main" val="3577741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D0C5042-7E6D-4D0E-9C0A-A2F423205919}" type="datetimeFigureOut">
              <a:rPr lang="en-US" smtClean="0"/>
              <a:t>7/6/2021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CCE9E1-F6CE-43D5-9707-E9B5085B68AC}" type="slidenum">
              <a:rPr lang="en-US" smtClean="0"/>
              <a:t>‹#›</a:t>
            </a:fld>
            <a:endParaRPr lang="en-US"/>
          </a:p>
        </p:txBody>
      </p:sp>
    </p:spTree>
    <p:extLst>
      <p:ext uri="{BB962C8B-B14F-4D97-AF65-F5344CB8AC3E}">
        <p14:creationId xmlns:p14="http://schemas.microsoft.com/office/powerpoint/2010/main" val="1426499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D0C5042-7E6D-4D0E-9C0A-A2F423205919}" type="datetimeFigureOut">
              <a:rPr lang="en-US" smtClean="0"/>
              <a:t>7/6/2021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CCE9E1-F6CE-43D5-9707-E9B5085B68AC}" type="slidenum">
              <a:rPr lang="en-US" smtClean="0"/>
              <a:t>‹#›</a:t>
            </a:fld>
            <a:endParaRPr lang="en-US"/>
          </a:p>
        </p:txBody>
      </p:sp>
    </p:spTree>
    <p:extLst>
      <p:ext uri="{BB962C8B-B14F-4D97-AF65-F5344CB8AC3E}">
        <p14:creationId xmlns:p14="http://schemas.microsoft.com/office/powerpoint/2010/main" val="16595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D0C5042-7E6D-4D0E-9C0A-A2F423205919}" type="datetimeFigureOut">
              <a:rPr lang="en-US" smtClean="0"/>
              <a:t>7/6/2021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CCE9E1-F6CE-43D5-9707-E9B5085B68AC}" type="slidenum">
              <a:rPr lang="en-US" smtClean="0"/>
              <a:t>‹#›</a:t>
            </a:fld>
            <a:endParaRPr lang="en-US"/>
          </a:p>
        </p:txBody>
      </p:sp>
    </p:spTree>
    <p:extLst>
      <p:ext uri="{BB962C8B-B14F-4D97-AF65-F5344CB8AC3E}">
        <p14:creationId xmlns:p14="http://schemas.microsoft.com/office/powerpoint/2010/main" val="30054099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D0C5042-7E6D-4D0E-9C0A-A2F423205919}" type="datetimeFigureOut">
              <a:rPr lang="en-US" smtClean="0"/>
              <a:t>7/6/2021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CCE9E1-F6CE-43D5-9707-E9B5085B68AC}" type="slidenum">
              <a:rPr lang="en-US" smtClean="0"/>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363520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D0C5042-7E6D-4D0E-9C0A-A2F423205919}" type="datetimeFigureOut">
              <a:rPr lang="en-US" smtClean="0"/>
              <a:t>7/6/2021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CCE9E1-F6CE-43D5-9707-E9B5085B68AC}" type="slidenum">
              <a:rPr lang="en-US" smtClean="0"/>
              <a:t>‹#›</a:t>
            </a:fld>
            <a:endParaRPr lang="en-US"/>
          </a:p>
        </p:txBody>
      </p:sp>
    </p:spTree>
    <p:extLst>
      <p:ext uri="{BB962C8B-B14F-4D97-AF65-F5344CB8AC3E}">
        <p14:creationId xmlns:p14="http://schemas.microsoft.com/office/powerpoint/2010/main" val="32873086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CD0C5042-7E6D-4D0E-9C0A-A2F423205919}" type="datetimeFigureOut">
              <a:rPr lang="en-US" smtClean="0"/>
              <a:t>7/6/2021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CCE9E1-F6CE-43D5-9707-E9B5085B68AC}" type="slidenum">
              <a:rPr lang="en-US" smtClean="0"/>
              <a:t>‹#›</a:t>
            </a:fld>
            <a:endParaRPr lang="en-US"/>
          </a:p>
        </p:txBody>
      </p:sp>
    </p:spTree>
    <p:extLst>
      <p:ext uri="{BB962C8B-B14F-4D97-AF65-F5344CB8AC3E}">
        <p14:creationId xmlns:p14="http://schemas.microsoft.com/office/powerpoint/2010/main" val="17040302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CD0C5042-7E6D-4D0E-9C0A-A2F423205919}" type="datetimeFigureOut">
              <a:rPr lang="en-US" smtClean="0"/>
              <a:t>7/6/2021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CCE9E1-F6CE-43D5-9707-E9B5085B68AC}" type="slidenum">
              <a:rPr lang="en-US" smtClean="0"/>
              <a:t>‹#›</a:t>
            </a:fld>
            <a:endParaRPr lang="en-US"/>
          </a:p>
        </p:txBody>
      </p:sp>
    </p:spTree>
    <p:extLst>
      <p:ext uri="{BB962C8B-B14F-4D97-AF65-F5344CB8AC3E}">
        <p14:creationId xmlns:p14="http://schemas.microsoft.com/office/powerpoint/2010/main" val="41025736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0C5042-7E6D-4D0E-9C0A-A2F423205919}" type="datetimeFigureOut">
              <a:rPr lang="en-US" smtClean="0"/>
              <a:t>7/6/2021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CCE9E1-F6CE-43D5-9707-E9B5085B68AC}" type="slidenum">
              <a:rPr lang="en-US" smtClean="0"/>
              <a:t>‹#›</a:t>
            </a:fld>
            <a:endParaRPr lang="en-US"/>
          </a:p>
        </p:txBody>
      </p:sp>
    </p:spTree>
    <p:extLst>
      <p:ext uri="{BB962C8B-B14F-4D97-AF65-F5344CB8AC3E}">
        <p14:creationId xmlns:p14="http://schemas.microsoft.com/office/powerpoint/2010/main" val="21247541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0C5042-7E6D-4D0E-9C0A-A2F423205919}" type="datetimeFigureOut">
              <a:rPr lang="en-US" smtClean="0"/>
              <a:t>7/6/2021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CCE9E1-F6CE-43D5-9707-E9B5085B68AC}" type="slidenum">
              <a:rPr lang="en-US" smtClean="0"/>
              <a:t>‹#›</a:t>
            </a:fld>
            <a:endParaRPr lang="en-US"/>
          </a:p>
        </p:txBody>
      </p:sp>
    </p:spTree>
    <p:extLst>
      <p:ext uri="{BB962C8B-B14F-4D97-AF65-F5344CB8AC3E}">
        <p14:creationId xmlns:p14="http://schemas.microsoft.com/office/powerpoint/2010/main" val="1556056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D0C5042-7E6D-4D0E-9C0A-A2F423205919}" type="datetimeFigureOut">
              <a:rPr lang="en-US" smtClean="0"/>
              <a:t>7/6/2021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CCE9E1-F6CE-43D5-9707-E9B5085B68AC}" type="slidenum">
              <a:rPr lang="en-US" smtClean="0"/>
              <a:t>‹#›</a:t>
            </a:fld>
            <a:endParaRPr lang="en-US"/>
          </a:p>
        </p:txBody>
      </p:sp>
    </p:spTree>
    <p:extLst>
      <p:ext uri="{BB962C8B-B14F-4D97-AF65-F5344CB8AC3E}">
        <p14:creationId xmlns:p14="http://schemas.microsoft.com/office/powerpoint/2010/main" val="2695657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D0C5042-7E6D-4D0E-9C0A-A2F423205919}" type="datetimeFigureOut">
              <a:rPr lang="en-US" smtClean="0"/>
              <a:t>7/6/2021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CCE9E1-F6CE-43D5-9707-E9B5085B68AC}" type="slidenum">
              <a:rPr lang="en-US" smtClean="0"/>
              <a:t>‹#›</a:t>
            </a:fld>
            <a:endParaRPr lang="en-US"/>
          </a:p>
        </p:txBody>
      </p:sp>
    </p:spTree>
    <p:extLst>
      <p:ext uri="{BB962C8B-B14F-4D97-AF65-F5344CB8AC3E}">
        <p14:creationId xmlns:p14="http://schemas.microsoft.com/office/powerpoint/2010/main" val="3614291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D0C5042-7E6D-4D0E-9C0A-A2F423205919}" type="datetimeFigureOut">
              <a:rPr lang="en-US" smtClean="0"/>
              <a:t>7/6/2021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CCE9E1-F6CE-43D5-9707-E9B5085B68AC}" type="slidenum">
              <a:rPr lang="en-US" smtClean="0"/>
              <a:t>‹#›</a:t>
            </a:fld>
            <a:endParaRPr lang="en-US"/>
          </a:p>
        </p:txBody>
      </p:sp>
    </p:spTree>
    <p:extLst>
      <p:ext uri="{BB962C8B-B14F-4D97-AF65-F5344CB8AC3E}">
        <p14:creationId xmlns:p14="http://schemas.microsoft.com/office/powerpoint/2010/main" val="3348582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D0C5042-7E6D-4D0E-9C0A-A2F423205919}" type="datetimeFigureOut">
              <a:rPr lang="en-US" smtClean="0"/>
              <a:t>7/6/2021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CCE9E1-F6CE-43D5-9707-E9B5085B68AC}" type="slidenum">
              <a:rPr lang="en-US" smtClean="0"/>
              <a:t>‹#›</a:t>
            </a:fld>
            <a:endParaRPr lang="en-US"/>
          </a:p>
        </p:txBody>
      </p:sp>
    </p:spTree>
    <p:extLst>
      <p:ext uri="{BB962C8B-B14F-4D97-AF65-F5344CB8AC3E}">
        <p14:creationId xmlns:p14="http://schemas.microsoft.com/office/powerpoint/2010/main" val="2582342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D0C5042-7E6D-4D0E-9C0A-A2F423205919}" type="datetimeFigureOut">
              <a:rPr lang="en-US" smtClean="0"/>
              <a:t>7/6/2021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CCE9E1-F6CE-43D5-9707-E9B5085B68AC}" type="slidenum">
              <a:rPr lang="en-US" smtClean="0"/>
              <a:t>‹#›</a:t>
            </a:fld>
            <a:endParaRPr lang="en-US"/>
          </a:p>
        </p:txBody>
      </p:sp>
    </p:spTree>
    <p:extLst>
      <p:ext uri="{BB962C8B-B14F-4D97-AF65-F5344CB8AC3E}">
        <p14:creationId xmlns:p14="http://schemas.microsoft.com/office/powerpoint/2010/main" val="34671114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0C5042-7E6D-4D0E-9C0A-A2F423205919}" type="datetimeFigureOut">
              <a:rPr lang="en-US" smtClean="0"/>
              <a:t>7/6/2021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CCE9E1-F6CE-43D5-9707-E9B5085B68AC}" type="slidenum">
              <a:rPr lang="en-US" smtClean="0"/>
              <a:t>‹#›</a:t>
            </a:fld>
            <a:endParaRPr lang="en-US"/>
          </a:p>
        </p:txBody>
      </p:sp>
    </p:spTree>
    <p:extLst>
      <p:ext uri="{BB962C8B-B14F-4D97-AF65-F5344CB8AC3E}">
        <p14:creationId xmlns:p14="http://schemas.microsoft.com/office/powerpoint/2010/main" val="1719352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D0C5042-7E6D-4D0E-9C0A-A2F423205919}" type="datetimeFigureOut">
              <a:rPr lang="en-US" smtClean="0"/>
              <a:t>7/6/2021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CCE9E1-F6CE-43D5-9707-E9B5085B68AC}" type="slidenum">
              <a:rPr lang="en-US" smtClean="0"/>
              <a:t>‹#›</a:t>
            </a:fld>
            <a:endParaRPr lang="en-US"/>
          </a:p>
        </p:txBody>
      </p:sp>
    </p:spTree>
    <p:extLst>
      <p:ext uri="{BB962C8B-B14F-4D97-AF65-F5344CB8AC3E}">
        <p14:creationId xmlns:p14="http://schemas.microsoft.com/office/powerpoint/2010/main" val="1430245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D0C5042-7E6D-4D0E-9C0A-A2F423205919}" type="datetimeFigureOut">
              <a:rPr lang="en-US" smtClean="0"/>
              <a:t>7/6/2021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CCE9E1-F6CE-43D5-9707-E9B5085B68AC}" type="slidenum">
              <a:rPr lang="en-US" smtClean="0"/>
              <a:t>‹#›</a:t>
            </a:fld>
            <a:endParaRPr lang="en-US"/>
          </a:p>
        </p:txBody>
      </p:sp>
    </p:spTree>
    <p:extLst>
      <p:ext uri="{BB962C8B-B14F-4D97-AF65-F5344CB8AC3E}">
        <p14:creationId xmlns:p14="http://schemas.microsoft.com/office/powerpoint/2010/main" val="150145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CD0C5042-7E6D-4D0E-9C0A-A2F423205919}" type="datetimeFigureOut">
              <a:rPr lang="en-US" smtClean="0"/>
              <a:t>7/6/2021</a:t>
            </a:fld>
            <a:endParaRPr lang="en-US"/>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E8CCE9E1-F6CE-43D5-9707-E9B5085B68AC}" type="slidenum">
              <a:rPr lang="en-US" smtClean="0"/>
              <a:t>‹#›</a:t>
            </a:fld>
            <a:endParaRPr lang="en-US"/>
          </a:p>
        </p:txBody>
      </p:sp>
    </p:spTree>
    <p:extLst>
      <p:ext uri="{BB962C8B-B14F-4D97-AF65-F5344CB8AC3E}">
        <p14:creationId xmlns:p14="http://schemas.microsoft.com/office/powerpoint/2010/main" val="2012064865"/>
      </p:ext>
    </p:extLst>
  </p:cSld>
  <p:clrMap bg1="dk1" tx1="lt1" bg2="dk2" tx2="lt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1" r:id="rId14"/>
    <p:sldLayoutId id="2147483782" r:id="rId15"/>
    <p:sldLayoutId id="2147483783" r:id="rId16"/>
    <p:sldLayoutId id="2147483784"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latin typeface="18thCentury" pitchFamily="2" charset="0"/>
              </a:rPr>
              <a:t>Gender Roles</a:t>
            </a:r>
            <a:endParaRPr lang="en-US" dirty="0">
              <a:latin typeface="18thCentury" pitchFamily="2" charset="0"/>
            </a:endParaRPr>
          </a:p>
        </p:txBody>
      </p:sp>
      <p:sp>
        <p:nvSpPr>
          <p:cNvPr id="5" name="Content Placeholder 4"/>
          <p:cNvSpPr>
            <a:spLocks noGrp="1"/>
          </p:cNvSpPr>
          <p:nvPr>
            <p:ph idx="1"/>
          </p:nvPr>
        </p:nvSpPr>
        <p:spPr/>
        <p:txBody>
          <a:bodyPr>
            <a:normAutofit fontScale="92500" lnSpcReduction="20000"/>
          </a:bodyPr>
          <a:lstStyle/>
          <a:p>
            <a:pPr algn="ctr"/>
            <a:endParaRPr lang="en-US" dirty="0" smtClean="0"/>
          </a:p>
          <a:p>
            <a:pPr marL="0" indent="0" algn="ctr">
              <a:buNone/>
            </a:pPr>
            <a:r>
              <a:rPr lang="en-US" sz="3600" dirty="0" smtClean="0">
                <a:latin typeface="18thCentury" pitchFamily="2" charset="0"/>
              </a:rPr>
              <a:t>Name </a:t>
            </a:r>
          </a:p>
          <a:p>
            <a:pPr marL="0" indent="0" algn="ctr">
              <a:buNone/>
            </a:pPr>
            <a:r>
              <a:rPr lang="en-US" sz="3600" dirty="0" smtClean="0">
                <a:latin typeface="18thCentury" pitchFamily="2" charset="0"/>
              </a:rPr>
              <a:t>Institution </a:t>
            </a:r>
          </a:p>
          <a:p>
            <a:pPr marL="0" indent="0" algn="ctr">
              <a:buNone/>
            </a:pPr>
            <a:r>
              <a:rPr lang="en-US" sz="3600" dirty="0" smtClean="0">
                <a:latin typeface="18thCentury" pitchFamily="2" charset="0"/>
              </a:rPr>
              <a:t>Course </a:t>
            </a:r>
          </a:p>
          <a:p>
            <a:pPr marL="0" indent="0" algn="ctr">
              <a:buNone/>
            </a:pPr>
            <a:r>
              <a:rPr lang="en-US" sz="3600" dirty="0" smtClean="0">
                <a:latin typeface="18thCentury" pitchFamily="2" charset="0"/>
              </a:rPr>
              <a:t>Instructor </a:t>
            </a:r>
          </a:p>
          <a:p>
            <a:pPr marL="0" indent="0" algn="ctr">
              <a:buNone/>
            </a:pPr>
            <a:r>
              <a:rPr lang="en-US" sz="3600" dirty="0" smtClean="0">
                <a:latin typeface="18thCentury" pitchFamily="2" charset="0"/>
              </a:rPr>
              <a:t>Date</a:t>
            </a:r>
            <a:endParaRPr lang="en-US" sz="3600" dirty="0">
              <a:latin typeface="18thCentury" pitchFamily="2" charset="0"/>
            </a:endParaRPr>
          </a:p>
        </p:txBody>
      </p:sp>
    </p:spTree>
    <p:extLst>
      <p:ext uri="{BB962C8B-B14F-4D97-AF65-F5344CB8AC3E}">
        <p14:creationId xmlns:p14="http://schemas.microsoft.com/office/powerpoint/2010/main" val="1381302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latin typeface="18thCentury" pitchFamily="2" charset="0"/>
              </a:rPr>
              <a:t>What are gender roles?</a:t>
            </a:r>
            <a:endParaRPr lang="en-US" dirty="0">
              <a:latin typeface="18thCentury" pitchFamily="2" charset="0"/>
            </a:endParaRPr>
          </a:p>
        </p:txBody>
      </p:sp>
      <p:sp>
        <p:nvSpPr>
          <p:cNvPr id="5" name="Content Placeholder 4"/>
          <p:cNvSpPr>
            <a:spLocks noGrp="1"/>
          </p:cNvSpPr>
          <p:nvPr>
            <p:ph idx="1"/>
          </p:nvPr>
        </p:nvSpPr>
        <p:spPr>
          <a:xfrm>
            <a:off x="913795" y="1690777"/>
            <a:ext cx="10353762" cy="4100423"/>
          </a:xfrm>
        </p:spPr>
        <p:txBody>
          <a:bodyPr>
            <a:noAutofit/>
          </a:bodyPr>
          <a:lstStyle/>
          <a:p>
            <a:r>
              <a:rPr lang="en-US" sz="3600" dirty="0">
                <a:effectLst/>
                <a:latin typeface="18thCentury" pitchFamily="2" charset="0"/>
              </a:rPr>
              <a:t>The gender roles in the novel encompass </a:t>
            </a:r>
            <a:r>
              <a:rPr lang="en-US" sz="3600" dirty="0" smtClean="0">
                <a:effectLst/>
                <a:latin typeface="18thCentury" pitchFamily="2" charset="0"/>
              </a:rPr>
              <a:t>society expectations </a:t>
            </a:r>
            <a:r>
              <a:rPr lang="en-US" sz="3600" dirty="0">
                <a:effectLst/>
                <a:latin typeface="18thCentury" pitchFamily="2" charset="0"/>
              </a:rPr>
              <a:t>and </a:t>
            </a:r>
            <a:r>
              <a:rPr lang="en-US" sz="3600" dirty="0" smtClean="0">
                <a:effectLst/>
                <a:latin typeface="18thCentury" pitchFamily="2" charset="0"/>
              </a:rPr>
              <a:t>perceptions</a:t>
            </a:r>
            <a:r>
              <a:rPr lang="en-US" sz="3600" dirty="0">
                <a:effectLst/>
                <a:latin typeface="18thCentury" pitchFamily="2" charset="0"/>
              </a:rPr>
              <a:t> </a:t>
            </a:r>
            <a:r>
              <a:rPr lang="en-US" sz="3600" dirty="0" smtClean="0">
                <a:effectLst/>
                <a:latin typeface="18thCentury" pitchFamily="2" charset="0"/>
              </a:rPr>
              <a:t>to each gender.</a:t>
            </a:r>
          </a:p>
          <a:p>
            <a:r>
              <a:rPr lang="en-US" sz="3600" dirty="0">
                <a:effectLst/>
                <a:latin typeface="18thCentury" pitchFamily="2" charset="0"/>
              </a:rPr>
              <a:t>Austen also shows how women in the period faced numerous struggles relating to their identity. </a:t>
            </a:r>
            <a:endParaRPr lang="en-US" sz="3600" dirty="0" smtClean="0">
              <a:effectLst/>
              <a:latin typeface="18thCentury" pitchFamily="2" charset="0"/>
            </a:endParaRPr>
          </a:p>
          <a:p>
            <a:r>
              <a:rPr lang="en-US" sz="3600" dirty="0">
                <a:effectLst/>
                <a:latin typeface="18thCentury" pitchFamily="2" charset="0"/>
              </a:rPr>
              <a:t>The women in the society also hold a vulnerable position with gender-influenced roles as well as stereotypes and prejudices. </a:t>
            </a:r>
            <a:endParaRPr lang="en-US" sz="5400" dirty="0">
              <a:latin typeface="18thCentury" pitchFamily="2" charset="0"/>
            </a:endParaRPr>
          </a:p>
        </p:txBody>
      </p:sp>
    </p:spTree>
    <p:extLst>
      <p:ext uri="{BB962C8B-B14F-4D97-AF65-F5344CB8AC3E}">
        <p14:creationId xmlns:p14="http://schemas.microsoft.com/office/powerpoint/2010/main" val="977276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latin typeface="18thCentury" pitchFamily="2" charset="0"/>
              </a:rPr>
              <a:t>Men Superiority </a:t>
            </a:r>
            <a:endParaRPr lang="en-US" dirty="0">
              <a:latin typeface="18thCentury" pitchFamily="2" charset="0"/>
            </a:endParaRPr>
          </a:p>
        </p:txBody>
      </p:sp>
      <p:sp>
        <p:nvSpPr>
          <p:cNvPr id="5" name="Content Placeholder 4"/>
          <p:cNvSpPr>
            <a:spLocks noGrp="1"/>
          </p:cNvSpPr>
          <p:nvPr>
            <p:ph idx="1"/>
          </p:nvPr>
        </p:nvSpPr>
        <p:spPr>
          <a:xfrm>
            <a:off x="913795" y="1518249"/>
            <a:ext cx="10353762" cy="4520242"/>
          </a:xfrm>
        </p:spPr>
        <p:txBody>
          <a:bodyPr>
            <a:noAutofit/>
          </a:bodyPr>
          <a:lstStyle/>
          <a:p>
            <a:r>
              <a:rPr lang="en-US" sz="3200" dirty="0">
                <a:effectLst/>
                <a:latin typeface="18thCentury" pitchFamily="2" charset="0"/>
              </a:rPr>
              <a:t>Men are viewed as the educated and the superior in society. </a:t>
            </a:r>
            <a:endParaRPr lang="en-US" sz="3200" dirty="0" smtClean="0">
              <a:effectLst/>
              <a:latin typeface="18thCentury" pitchFamily="2" charset="0"/>
            </a:endParaRPr>
          </a:p>
          <a:p>
            <a:r>
              <a:rPr lang="en-US" sz="3200" dirty="0" smtClean="0">
                <a:effectLst/>
                <a:latin typeface="18thCentury" pitchFamily="2" charset="0"/>
              </a:rPr>
              <a:t>Men </a:t>
            </a:r>
            <a:r>
              <a:rPr lang="en-US" sz="3200" dirty="0">
                <a:effectLst/>
                <a:latin typeface="18thCentury" pitchFamily="2" charset="0"/>
              </a:rPr>
              <a:t>were interested in obtaining the education to help in fighting financial difficulties, </a:t>
            </a:r>
            <a:endParaRPr lang="en-US" sz="3200" dirty="0" smtClean="0">
              <a:effectLst/>
              <a:latin typeface="18thCentury" pitchFamily="2" charset="0"/>
            </a:endParaRPr>
          </a:p>
          <a:p>
            <a:r>
              <a:rPr lang="en-US" sz="3200" dirty="0" smtClean="0">
                <a:effectLst/>
                <a:latin typeface="18thCentury" pitchFamily="2" charset="0"/>
              </a:rPr>
              <a:t>Women </a:t>
            </a:r>
            <a:r>
              <a:rPr lang="en-US" sz="3200" dirty="0">
                <a:effectLst/>
                <a:latin typeface="18thCentury" pitchFamily="2" charset="0"/>
              </a:rPr>
              <a:t>were more devoted to obtaining a husband to help with the financial challenges. </a:t>
            </a:r>
            <a:endParaRPr lang="en-US" sz="3200" dirty="0" smtClean="0">
              <a:effectLst/>
              <a:latin typeface="18thCentury" pitchFamily="2" charset="0"/>
            </a:endParaRPr>
          </a:p>
          <a:p>
            <a:r>
              <a:rPr lang="en-US" sz="3200" dirty="0" smtClean="0">
                <a:effectLst/>
                <a:latin typeface="18thCentury" pitchFamily="2" charset="0"/>
              </a:rPr>
              <a:t>The society has larger expectations in men who are allowed to obtain inherit property than women.</a:t>
            </a:r>
            <a:endParaRPr lang="en-US" sz="3200" dirty="0" smtClean="0">
              <a:latin typeface="18thCentury" pitchFamily="2" charset="0"/>
            </a:endParaRPr>
          </a:p>
          <a:p>
            <a:pPr marL="0" indent="0">
              <a:buNone/>
            </a:pPr>
            <a:endParaRPr lang="en-US" dirty="0" smtClean="0">
              <a:effectLst/>
              <a:latin typeface="18thCentury" pitchFamily="2" charset="0"/>
            </a:endParaRPr>
          </a:p>
        </p:txBody>
      </p:sp>
    </p:spTree>
    <p:extLst>
      <p:ext uri="{BB962C8B-B14F-4D97-AF65-F5344CB8AC3E}">
        <p14:creationId xmlns:p14="http://schemas.microsoft.com/office/powerpoint/2010/main" val="2177512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latin typeface="18thCentury" pitchFamily="2" charset="0"/>
              </a:rPr>
              <a:t>Opportunities to men and women</a:t>
            </a:r>
            <a:endParaRPr lang="en-US" dirty="0">
              <a:latin typeface="18thCentury" pitchFamily="2" charset="0"/>
            </a:endParaRPr>
          </a:p>
        </p:txBody>
      </p:sp>
      <p:sp>
        <p:nvSpPr>
          <p:cNvPr id="5" name="Content Placeholder 4"/>
          <p:cNvSpPr>
            <a:spLocks noGrp="1"/>
          </p:cNvSpPr>
          <p:nvPr>
            <p:ph idx="1"/>
          </p:nvPr>
        </p:nvSpPr>
        <p:spPr>
          <a:xfrm>
            <a:off x="913795" y="1518249"/>
            <a:ext cx="10353762" cy="4520242"/>
          </a:xfrm>
        </p:spPr>
        <p:txBody>
          <a:bodyPr>
            <a:noAutofit/>
          </a:bodyPr>
          <a:lstStyle/>
          <a:p>
            <a:r>
              <a:rPr lang="en-US" dirty="0">
                <a:effectLst/>
              </a:rPr>
              <a:t>. </a:t>
            </a:r>
            <a:r>
              <a:rPr lang="en-US" sz="3200" dirty="0">
                <a:effectLst/>
                <a:latin typeface="18thCentury" pitchFamily="2" charset="0"/>
              </a:rPr>
              <a:t>The roles and opportunities for women in society are limited as they are not excepted to inherit property or have careers as their male counterparts. </a:t>
            </a:r>
            <a:endParaRPr lang="en-US" sz="3200" dirty="0" smtClean="0">
              <a:effectLst/>
              <a:latin typeface="18thCentury" pitchFamily="2" charset="0"/>
            </a:endParaRPr>
          </a:p>
          <a:p>
            <a:r>
              <a:rPr lang="en-US" sz="3200" dirty="0" smtClean="0">
                <a:effectLst/>
                <a:latin typeface="18thCentury" pitchFamily="2" charset="0"/>
              </a:rPr>
              <a:t>Education opportunities were only accorded to men considered superio5r in the society. </a:t>
            </a:r>
          </a:p>
          <a:p>
            <a:r>
              <a:rPr lang="en-US" sz="3200" dirty="0" smtClean="0">
                <a:effectLst/>
                <a:latin typeface="18thCentury" pitchFamily="2" charset="0"/>
              </a:rPr>
              <a:t>The </a:t>
            </a:r>
            <a:r>
              <a:rPr lang="en-US" sz="3200" dirty="0">
                <a:effectLst/>
                <a:latin typeface="18thCentury" pitchFamily="2" charset="0"/>
              </a:rPr>
              <a:t>women are expected to have no economic influence </a:t>
            </a:r>
            <a:endParaRPr lang="en-US" sz="3200" dirty="0" smtClean="0">
              <a:effectLst/>
              <a:latin typeface="18thCentury" pitchFamily="2" charset="0"/>
            </a:endParaRPr>
          </a:p>
          <a:p>
            <a:r>
              <a:rPr lang="en-US" sz="3200" dirty="0" smtClean="0">
                <a:effectLst/>
                <a:latin typeface="18thCentury" pitchFamily="2" charset="0"/>
              </a:rPr>
              <a:t>Only </a:t>
            </a:r>
            <a:r>
              <a:rPr lang="en-US" sz="3200" dirty="0">
                <a:effectLst/>
                <a:latin typeface="18thCentury" pitchFamily="2" charset="0"/>
              </a:rPr>
              <a:t>men are expected to own property or income </a:t>
            </a:r>
            <a:endParaRPr lang="en-US" sz="3200" dirty="0" smtClean="0">
              <a:effectLst/>
              <a:latin typeface="18thCentury" pitchFamily="2" charset="0"/>
            </a:endParaRPr>
          </a:p>
        </p:txBody>
      </p:sp>
    </p:spTree>
    <p:extLst>
      <p:ext uri="{BB962C8B-B14F-4D97-AF65-F5344CB8AC3E}">
        <p14:creationId xmlns:p14="http://schemas.microsoft.com/office/powerpoint/2010/main" val="776664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3795" y="431321"/>
            <a:ext cx="10353761" cy="966158"/>
          </a:xfrm>
        </p:spPr>
        <p:txBody>
          <a:bodyPr/>
          <a:lstStyle/>
          <a:p>
            <a:pPr algn="ctr"/>
            <a:r>
              <a:rPr lang="en-US" dirty="0" smtClean="0">
                <a:latin typeface="18thCentury" pitchFamily="2" charset="0"/>
              </a:rPr>
              <a:t>The Role of Marriage</a:t>
            </a:r>
            <a:endParaRPr lang="en-US" dirty="0">
              <a:latin typeface="18thCentury" pitchFamily="2" charset="0"/>
            </a:endParaRPr>
          </a:p>
        </p:txBody>
      </p:sp>
      <p:sp>
        <p:nvSpPr>
          <p:cNvPr id="5" name="Content Placeholder 4"/>
          <p:cNvSpPr>
            <a:spLocks noGrp="1"/>
          </p:cNvSpPr>
          <p:nvPr>
            <p:ph idx="1"/>
          </p:nvPr>
        </p:nvSpPr>
        <p:spPr>
          <a:xfrm>
            <a:off x="913795" y="1397479"/>
            <a:ext cx="10353762" cy="4641011"/>
          </a:xfrm>
        </p:spPr>
        <p:txBody>
          <a:bodyPr>
            <a:noAutofit/>
          </a:bodyPr>
          <a:lstStyle/>
          <a:p>
            <a:r>
              <a:rPr lang="en-US" sz="2800" dirty="0">
                <a:effectLst/>
                <a:latin typeface="18thCentury" pitchFamily="2" charset="0"/>
              </a:rPr>
              <a:t>Marriage is viewed differently in society with more of an economic benefit to the women. </a:t>
            </a:r>
            <a:endParaRPr lang="en-US" sz="2800" dirty="0" smtClean="0">
              <a:effectLst/>
              <a:latin typeface="18thCentury" pitchFamily="2" charset="0"/>
            </a:endParaRPr>
          </a:p>
          <a:p>
            <a:r>
              <a:rPr lang="en-US" sz="2800" dirty="0">
                <a:effectLst/>
                <a:latin typeface="18thCentury" pitchFamily="2" charset="0"/>
              </a:rPr>
              <a:t>Marriage and the man a woman marries in society determine her future as well as her fortune. </a:t>
            </a:r>
            <a:endParaRPr lang="en-US" sz="2800" dirty="0" smtClean="0">
              <a:effectLst/>
              <a:latin typeface="18thCentury" pitchFamily="2" charset="0"/>
            </a:endParaRPr>
          </a:p>
          <a:p>
            <a:r>
              <a:rPr lang="en-US" sz="2800" dirty="0" smtClean="0">
                <a:effectLst/>
                <a:latin typeface="18thCentury" pitchFamily="2" charset="0"/>
              </a:rPr>
              <a:t>Men </a:t>
            </a:r>
            <a:r>
              <a:rPr lang="en-US" sz="2800" dirty="0">
                <a:effectLst/>
                <a:latin typeface="18thCentury" pitchFamily="2" charset="0"/>
              </a:rPr>
              <a:t>in the families are expected to be the financial providers through their careers and inheritances</a:t>
            </a:r>
            <a:r>
              <a:rPr lang="en-US" sz="2800" dirty="0" smtClean="0">
                <a:effectLst/>
                <a:latin typeface="18thCentury" pitchFamily="2" charset="0"/>
              </a:rPr>
              <a:t>,</a:t>
            </a:r>
          </a:p>
          <a:p>
            <a:r>
              <a:rPr lang="en-US" sz="2800" dirty="0" smtClean="0">
                <a:effectLst/>
                <a:latin typeface="18thCentury" pitchFamily="2" charset="0"/>
              </a:rPr>
              <a:t>Women </a:t>
            </a:r>
            <a:r>
              <a:rPr lang="en-US" sz="2800" dirty="0">
                <a:effectLst/>
                <a:latin typeface="18thCentury" pitchFamily="2" charset="0"/>
              </a:rPr>
              <a:t>are expected to be dutiful to the men they </a:t>
            </a:r>
            <a:r>
              <a:rPr lang="en-US" sz="2800" dirty="0" smtClean="0">
                <a:effectLst/>
                <a:latin typeface="18thCentury" pitchFamily="2" charset="0"/>
              </a:rPr>
              <a:t>marry.</a:t>
            </a:r>
          </a:p>
          <a:p>
            <a:r>
              <a:rPr lang="en-US" sz="2800" dirty="0">
                <a:effectLst/>
                <a:latin typeface="18thCentury" pitchFamily="2" charset="0"/>
              </a:rPr>
              <a:t>Their economic position makes them more vulnerable as well as with little choice in marriage due to its necessity to women in fighting financial challenges. </a:t>
            </a:r>
            <a:endParaRPr lang="en-US" sz="2800" dirty="0" smtClean="0">
              <a:effectLst/>
              <a:latin typeface="18thCentury" pitchFamily="2" charset="0"/>
            </a:endParaRPr>
          </a:p>
        </p:txBody>
      </p:sp>
    </p:spTree>
    <p:extLst>
      <p:ext uri="{BB962C8B-B14F-4D97-AF65-F5344CB8AC3E}">
        <p14:creationId xmlns:p14="http://schemas.microsoft.com/office/powerpoint/2010/main" val="178188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3795" y="431321"/>
            <a:ext cx="10353761" cy="966158"/>
          </a:xfrm>
        </p:spPr>
        <p:txBody>
          <a:bodyPr/>
          <a:lstStyle/>
          <a:p>
            <a:pPr algn="ctr"/>
            <a:r>
              <a:rPr lang="en-US" dirty="0" smtClean="0">
                <a:latin typeface="18thCentury" pitchFamily="2" charset="0"/>
              </a:rPr>
              <a:t>What are the personality differences ?</a:t>
            </a:r>
            <a:endParaRPr lang="en-US" dirty="0">
              <a:latin typeface="18thCentury" pitchFamily="2" charset="0"/>
            </a:endParaRPr>
          </a:p>
        </p:txBody>
      </p:sp>
      <p:sp>
        <p:nvSpPr>
          <p:cNvPr id="5" name="Content Placeholder 4"/>
          <p:cNvSpPr>
            <a:spLocks noGrp="1"/>
          </p:cNvSpPr>
          <p:nvPr>
            <p:ph idx="1"/>
          </p:nvPr>
        </p:nvSpPr>
        <p:spPr>
          <a:xfrm>
            <a:off x="913795" y="1086929"/>
            <a:ext cx="10353762" cy="4951562"/>
          </a:xfrm>
        </p:spPr>
        <p:txBody>
          <a:bodyPr>
            <a:noAutofit/>
          </a:bodyPr>
          <a:lstStyle/>
          <a:p>
            <a:r>
              <a:rPr lang="en-US" sz="3600" dirty="0">
                <a:effectLst/>
                <a:latin typeface="18thCentury" pitchFamily="2" charset="0"/>
              </a:rPr>
              <a:t>Men are portrayed as materialistic and more intelligent with more education and carrier opportunities being accorded to them. </a:t>
            </a:r>
            <a:endParaRPr lang="en-US" sz="3600" dirty="0" smtClean="0">
              <a:effectLst/>
              <a:latin typeface="18thCentury" pitchFamily="2" charset="0"/>
            </a:endParaRPr>
          </a:p>
          <a:p>
            <a:r>
              <a:rPr lang="en-US" sz="3600" dirty="0">
                <a:effectLst/>
                <a:latin typeface="18thCentury" pitchFamily="2" charset="0"/>
              </a:rPr>
              <a:t>Women </a:t>
            </a:r>
            <a:r>
              <a:rPr lang="en-US" sz="3600" dirty="0" smtClean="0">
                <a:effectLst/>
                <a:latin typeface="18thCentury" pitchFamily="2" charset="0"/>
              </a:rPr>
              <a:t>are </a:t>
            </a:r>
            <a:r>
              <a:rPr lang="en-US" sz="3600" dirty="0">
                <a:effectLst/>
                <a:latin typeface="18thCentury" pitchFamily="2" charset="0"/>
              </a:rPr>
              <a:t>expected to be upstanding and dutiful. </a:t>
            </a:r>
            <a:endParaRPr lang="en-US" sz="3600" dirty="0" smtClean="0">
              <a:effectLst/>
              <a:latin typeface="18thCentury" pitchFamily="2" charset="0"/>
            </a:endParaRPr>
          </a:p>
          <a:p>
            <a:r>
              <a:rPr lang="en-US" sz="3600" dirty="0">
                <a:effectLst/>
                <a:latin typeface="18thCentury" pitchFamily="2" charset="0"/>
              </a:rPr>
              <a:t>Jane Austen also presents her female characters as clever, ambitious as well as thoughtful as they strive to survive in a society dominated by men. </a:t>
            </a:r>
            <a:endParaRPr lang="en-US" sz="3600" dirty="0" smtClean="0">
              <a:effectLst/>
              <a:latin typeface="18thCentury" pitchFamily="2" charset="0"/>
            </a:endParaRPr>
          </a:p>
          <a:p>
            <a:endParaRPr lang="en-US" sz="4400" dirty="0" smtClean="0">
              <a:effectLst/>
              <a:latin typeface="18thCentury" pitchFamily="2" charset="0"/>
            </a:endParaRPr>
          </a:p>
        </p:txBody>
      </p:sp>
    </p:spTree>
    <p:extLst>
      <p:ext uri="{BB962C8B-B14F-4D97-AF65-F5344CB8AC3E}">
        <p14:creationId xmlns:p14="http://schemas.microsoft.com/office/powerpoint/2010/main" val="234390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3795" y="431321"/>
            <a:ext cx="10353761" cy="966158"/>
          </a:xfrm>
        </p:spPr>
        <p:txBody>
          <a:bodyPr/>
          <a:lstStyle/>
          <a:p>
            <a:r>
              <a:rPr lang="en-US" dirty="0">
                <a:effectLst/>
              </a:rPr>
              <a:t>Conclusion </a:t>
            </a:r>
          </a:p>
        </p:txBody>
      </p:sp>
      <p:sp>
        <p:nvSpPr>
          <p:cNvPr id="5" name="Content Placeholder 4"/>
          <p:cNvSpPr>
            <a:spLocks noGrp="1"/>
          </p:cNvSpPr>
          <p:nvPr>
            <p:ph idx="1"/>
          </p:nvPr>
        </p:nvSpPr>
        <p:spPr>
          <a:xfrm>
            <a:off x="913795" y="1086929"/>
            <a:ext cx="10353762" cy="4951562"/>
          </a:xfrm>
        </p:spPr>
        <p:txBody>
          <a:bodyPr>
            <a:noAutofit/>
          </a:bodyPr>
          <a:lstStyle/>
          <a:p>
            <a:r>
              <a:rPr lang="en-US" sz="3200" dirty="0">
                <a:effectLst/>
                <a:latin typeface="18thCentury" pitchFamily="2" charset="0"/>
              </a:rPr>
              <a:t>Jane Austen used the novel Sense and Sensibility to represent the great changes that have occurred over time on gender roles and social </a:t>
            </a:r>
            <a:r>
              <a:rPr lang="en-US" sz="3200" dirty="0" smtClean="0">
                <a:effectLst/>
                <a:latin typeface="18thCentury" pitchFamily="2" charset="0"/>
              </a:rPr>
              <a:t>expectations. </a:t>
            </a:r>
          </a:p>
          <a:p>
            <a:r>
              <a:rPr lang="en-US" sz="3200" dirty="0">
                <a:effectLst/>
                <a:latin typeface="18thCentury" pitchFamily="2" charset="0"/>
              </a:rPr>
              <a:t>The journal works greatly as a critic of the various social prejudices and stereotypes subjected to women at the time</a:t>
            </a:r>
            <a:r>
              <a:rPr lang="en-US" sz="3200" dirty="0" smtClean="0">
                <a:effectLst/>
                <a:latin typeface="18thCentury" pitchFamily="2" charset="0"/>
              </a:rPr>
              <a:t>.</a:t>
            </a:r>
          </a:p>
          <a:p>
            <a:r>
              <a:rPr lang="en-US" sz="3200" dirty="0">
                <a:effectLst/>
                <a:latin typeface="18thCentury" pitchFamily="2" charset="0"/>
              </a:rPr>
              <a:t>The women in the novel are also revolutionists</a:t>
            </a:r>
            <a:r>
              <a:rPr lang="en-US" sz="3200" dirty="0" smtClean="0">
                <a:effectLst/>
                <a:latin typeface="18thCentury" pitchFamily="2" charset="0"/>
              </a:rPr>
              <a:t>.</a:t>
            </a:r>
          </a:p>
          <a:p>
            <a:r>
              <a:rPr lang="en-US" sz="3200" dirty="0">
                <a:effectLst/>
                <a:latin typeface="18thCentury" pitchFamily="2" charset="0"/>
              </a:rPr>
              <a:t>The rebellion by the women in the novel as they try to control their husbands also signifies a great step in the emergence of feminism. </a:t>
            </a:r>
          </a:p>
        </p:txBody>
      </p:sp>
    </p:spTree>
    <p:extLst>
      <p:ext uri="{BB962C8B-B14F-4D97-AF65-F5344CB8AC3E}">
        <p14:creationId xmlns:p14="http://schemas.microsoft.com/office/powerpoint/2010/main" val="2871815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effectLst/>
              </a:rPr>
              <a:t>References</a:t>
            </a:r>
            <a:endParaRPr lang="en-US" dirty="0"/>
          </a:p>
        </p:txBody>
      </p:sp>
      <p:sp>
        <p:nvSpPr>
          <p:cNvPr id="3" name="Content Placeholder 2"/>
          <p:cNvSpPr>
            <a:spLocks noGrp="1"/>
          </p:cNvSpPr>
          <p:nvPr>
            <p:ph idx="1"/>
          </p:nvPr>
        </p:nvSpPr>
        <p:spPr>
          <a:xfrm>
            <a:off x="913795" y="1849348"/>
            <a:ext cx="10353762" cy="3941852"/>
          </a:xfrm>
        </p:spPr>
        <p:txBody>
          <a:bodyPr>
            <a:noAutofit/>
          </a:bodyPr>
          <a:lstStyle/>
          <a:p>
            <a:r>
              <a:rPr lang="en-US" sz="3200" dirty="0">
                <a:effectLst/>
                <a:latin typeface="18thCentury" pitchFamily="2" charset="0"/>
              </a:rPr>
              <a:t>Austen, J. (2004). </a:t>
            </a:r>
            <a:r>
              <a:rPr lang="en-US" sz="3200" i="1" dirty="0">
                <a:effectLst/>
                <a:latin typeface="18thCentury" pitchFamily="2" charset="0"/>
              </a:rPr>
              <a:t>Sense and sensibility</a:t>
            </a:r>
            <a:r>
              <a:rPr lang="en-US" sz="3200" dirty="0">
                <a:effectLst/>
                <a:latin typeface="18thCentury" pitchFamily="2" charset="0"/>
              </a:rPr>
              <a:t>. OUP Oxford.</a:t>
            </a:r>
          </a:p>
          <a:p>
            <a:r>
              <a:rPr lang="en-US" sz="3200" dirty="0" err="1">
                <a:effectLst/>
                <a:latin typeface="18thCentury" pitchFamily="2" charset="0"/>
              </a:rPr>
              <a:t>Melz</a:t>
            </a:r>
            <a:r>
              <a:rPr lang="en-US" sz="3200" dirty="0">
                <a:effectLst/>
                <a:latin typeface="18thCentury" pitchFamily="2" charset="0"/>
              </a:rPr>
              <a:t>, S. (2016). </a:t>
            </a:r>
            <a:r>
              <a:rPr lang="en-US" sz="3200" i="1" dirty="0">
                <a:effectLst/>
                <a:latin typeface="18thCentury" pitchFamily="2" charset="0"/>
              </a:rPr>
              <a:t>Ideal gender roles and individual self-expression in the novels Pride and Prejudice and Sense and Sensibility</a:t>
            </a:r>
            <a:r>
              <a:rPr lang="en-US" sz="3200" dirty="0">
                <a:effectLst/>
                <a:latin typeface="18thCentury" pitchFamily="2" charset="0"/>
              </a:rPr>
              <a:t> (Doctoral dissertation).</a:t>
            </a:r>
          </a:p>
          <a:p>
            <a:r>
              <a:rPr lang="en-US" sz="3200" dirty="0">
                <a:effectLst/>
                <a:latin typeface="18thCentury" pitchFamily="2" charset="0"/>
              </a:rPr>
              <a:t>Perkins, M. (2019). </a:t>
            </a:r>
            <a:r>
              <a:rPr lang="en-US" sz="3200" i="1" dirty="0">
                <a:effectLst/>
                <a:latin typeface="18thCentury" pitchFamily="2" charset="0"/>
              </a:rPr>
              <a:t>Reshaping the Sexes in Sense and Sensibility</a:t>
            </a:r>
            <a:r>
              <a:rPr lang="en-US" sz="3200" dirty="0">
                <a:effectLst/>
                <a:latin typeface="18thCentury" pitchFamily="2" charset="0"/>
              </a:rPr>
              <a:t>. University of Virginia Press</a:t>
            </a:r>
            <a:r>
              <a:rPr lang="en-US" sz="3200" dirty="0" smtClean="0">
                <a:effectLst/>
                <a:latin typeface="18thCentury" pitchFamily="2" charset="0"/>
              </a:rPr>
              <a:t>.</a:t>
            </a:r>
            <a:endParaRPr lang="en-US" sz="3200" dirty="0">
              <a:effectLst/>
              <a:latin typeface="18thCentury" pitchFamily="2" charset="0"/>
            </a:endParaRPr>
          </a:p>
        </p:txBody>
      </p:sp>
    </p:spTree>
    <p:extLst>
      <p:ext uri="{BB962C8B-B14F-4D97-AF65-F5344CB8AC3E}">
        <p14:creationId xmlns:p14="http://schemas.microsoft.com/office/powerpoint/2010/main" val="23144885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Damask</Template>
  <TotalTime>37</TotalTime>
  <Words>1259</Words>
  <Application>Microsoft Office PowerPoint</Application>
  <PresentationFormat>Widescreen</PresentationFormat>
  <Paragraphs>53</Paragraphs>
  <Slides>8</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18thCentury</vt:lpstr>
      <vt:lpstr>Arial</vt:lpstr>
      <vt:lpstr>Bookman Old Style</vt:lpstr>
      <vt:lpstr>Calibri</vt:lpstr>
      <vt:lpstr>Rockwell</vt:lpstr>
      <vt:lpstr>Damask</vt:lpstr>
      <vt:lpstr>Gender Roles</vt:lpstr>
      <vt:lpstr>What are gender roles?</vt:lpstr>
      <vt:lpstr>Men Superiority </vt:lpstr>
      <vt:lpstr>Opportunities to men and women</vt:lpstr>
      <vt:lpstr>The Role of Marriage</vt:lpstr>
      <vt:lpstr>What are the personality differences ?</vt:lpstr>
      <vt:lpstr>Conclusion </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ASUS</cp:lastModifiedBy>
  <cp:revision>15</cp:revision>
  <dcterms:created xsi:type="dcterms:W3CDTF">2021-07-06T01:06:12Z</dcterms:created>
  <dcterms:modified xsi:type="dcterms:W3CDTF">2021-07-06T01:43:26Z</dcterms:modified>
</cp:coreProperties>
</file>